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8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&#1086;&#1085;&#1090;&#1088;&#1086;&#1083;&#1100;\2023_2024\&#1042;&#1093;&#1110;&#1076;&#1085;&#1080;&#1081;%20&#1082;&#1086;&#1085;&#1090;&#1088;&#1086;&#1083;&#1100;%201%20&#1082;&#1091;&#1088;&#1089;%20(4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mart\Downloads\&#1042;&#1093;&#1110;&#1076;&#1085;&#1080;&#1081;%20&#1082;&#1086;&#1085;&#1090;&#1088;&#1086;&#1083;&#1100;%201%20&#1082;&#1091;&#1088;&#1089;%20(2)%20(1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0;&#1086;&#1085;&#1090;&#1088;&#1086;&#1083;&#1100;\2023_2024\&#1042;&#1093;&#1110;&#1076;&#1085;&#1080;&#1081;%20&#1082;&#1086;&#1085;&#1090;&#1088;&#1086;&#1083;&#1100;%201%20&#1082;&#1091;&#1088;&#1089;%20(4).xlsx" TargetMode="External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Середній бал  документів про освіту здобувачів</a:t>
            </a:r>
            <a:r>
              <a:rPr lang="ru-RU" baseline="0"/>
              <a:t> освіти І курсу 2023/2024 н.р.</a:t>
            </a:r>
            <a:endParaRPr lang="ru-RU"/>
          </a:p>
        </c:rich>
      </c:tx>
      <c:layout>
        <c:manualLayout>
          <c:xMode val="edge"/>
          <c:yMode val="edge"/>
          <c:x val="0.21070144356955381"/>
          <c:y val="4.6296296296296294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Лист1!$C$2</c:f>
              <c:strCache>
                <c:ptCount val="1"/>
                <c:pt idx="0">
                  <c:v>Середній бал  документів про освіту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Лист1!$B$3:$B$9</c:f>
              <c:strCache>
                <c:ptCount val="7"/>
                <c:pt idx="0">
                  <c:v>Українська мова  </c:v>
                </c:pt>
                <c:pt idx="1">
                  <c:v>Історія України</c:v>
                </c:pt>
                <c:pt idx="2">
                  <c:v>Математика</c:v>
                </c:pt>
                <c:pt idx="3">
                  <c:v>Біологія</c:v>
                </c:pt>
                <c:pt idx="4">
                  <c:v>Хімія</c:v>
                </c:pt>
                <c:pt idx="5">
                  <c:v>Географія</c:v>
                </c:pt>
                <c:pt idx="6">
                  <c:v>Фізика</c:v>
                </c:pt>
              </c:strCache>
            </c:strRef>
          </c:cat>
          <c:val>
            <c:numRef>
              <c:f>Лист1!$C$3:$C$9</c:f>
              <c:numCache>
                <c:formatCode>General</c:formatCode>
                <c:ptCount val="7"/>
                <c:pt idx="0">
                  <c:v>4.95</c:v>
                </c:pt>
                <c:pt idx="1">
                  <c:v>4.8</c:v>
                </c:pt>
                <c:pt idx="2">
                  <c:v>4.3</c:v>
                </c:pt>
                <c:pt idx="3">
                  <c:v>5.5</c:v>
                </c:pt>
                <c:pt idx="4">
                  <c:v>5.0999999999999996</c:v>
                </c:pt>
                <c:pt idx="5">
                  <c:v>6</c:v>
                </c:pt>
                <c:pt idx="6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4626531058617673"/>
          <c:y val="0.32955927384076988"/>
          <c:w val="0.25373468941382327"/>
          <c:h val="0.58602034120734903"/>
        </c:manualLayout>
      </c:layout>
      <c:overlay val="0"/>
    </c:legend>
    <c:plotVisOnly val="1"/>
    <c:dispBlanksAs val="gap"/>
    <c:showDLblsOverMax val="0"/>
  </c:chart>
  <c:spPr>
    <a:gradFill>
      <a:gsLst>
        <a:gs pos="0">
          <a:schemeClr val="tx2">
            <a:lumMod val="20000"/>
            <a:lumOff val="80000"/>
          </a:schemeClr>
        </a:gs>
        <a:gs pos="52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effectLst>
      <a:outerShdw blurRad="50800" dist="50800" dir="5400000" algn="ctr" rotWithShape="0">
        <a:schemeClr val="accent1">
          <a:lumMod val="40000"/>
          <a:lumOff val="60000"/>
        </a:schemeClr>
      </a:out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Кількість здобувачів освіти,
 які виконували контрольну роботу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'[Вхідний контроль 1 курс (2) (1).xlsx]Лист1'!$E$2</c:f>
              <c:strCache>
                <c:ptCount val="1"/>
                <c:pt idx="0">
                  <c:v>Кількість учнів,
 які складали замір 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'[Вхідний контроль 1 курс (2) (1).xlsx]Лист1'!$B$3:$B$9</c:f>
              <c:strCache>
                <c:ptCount val="7"/>
                <c:pt idx="0">
                  <c:v>Українська мова  </c:v>
                </c:pt>
                <c:pt idx="1">
                  <c:v>Історія України</c:v>
                </c:pt>
                <c:pt idx="2">
                  <c:v>Математика</c:v>
                </c:pt>
                <c:pt idx="3">
                  <c:v>Біологія</c:v>
                </c:pt>
                <c:pt idx="4">
                  <c:v>Хімія</c:v>
                </c:pt>
                <c:pt idx="5">
                  <c:v>Географія</c:v>
                </c:pt>
                <c:pt idx="6">
                  <c:v>Фізика</c:v>
                </c:pt>
              </c:strCache>
            </c:strRef>
          </c:cat>
          <c:val>
            <c:numRef>
              <c:f>'[Вхідний контроль 1 курс (2) (1).xlsx]Лист1'!$E$3:$E$9</c:f>
              <c:numCache>
                <c:formatCode>General</c:formatCode>
                <c:ptCount val="7"/>
                <c:pt idx="0">
                  <c:v>25</c:v>
                </c:pt>
                <c:pt idx="1">
                  <c:v>38</c:v>
                </c:pt>
                <c:pt idx="2">
                  <c:v>36</c:v>
                </c:pt>
                <c:pt idx="3">
                  <c:v>35</c:v>
                </c:pt>
                <c:pt idx="4">
                  <c:v>33</c:v>
                </c:pt>
                <c:pt idx="5">
                  <c:v>35</c:v>
                </c:pt>
                <c:pt idx="6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0">
          <a:schemeClr val="accent6">
            <a:lumMod val="60000"/>
            <a:lumOff val="40000"/>
          </a:schemeClr>
        </a:gs>
        <a:gs pos="48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Середній бал
 за  контрольні роботи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Середній бал
 за  замір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Лист1!$B$3:$B$9</c:f>
              <c:strCache>
                <c:ptCount val="7"/>
                <c:pt idx="0">
                  <c:v>Українська мова  </c:v>
                </c:pt>
                <c:pt idx="1">
                  <c:v>Історія України</c:v>
                </c:pt>
                <c:pt idx="2">
                  <c:v>Математика</c:v>
                </c:pt>
                <c:pt idx="3">
                  <c:v>Біологія</c:v>
                </c:pt>
                <c:pt idx="4">
                  <c:v>Хімія</c:v>
                </c:pt>
                <c:pt idx="5">
                  <c:v>Географія</c:v>
                </c:pt>
                <c:pt idx="6">
                  <c:v>Фізика</c:v>
                </c:pt>
              </c:strCache>
            </c:strRef>
          </c:cat>
          <c:val>
            <c:numRef>
              <c:f>Лист1!$D$3:$D$9</c:f>
              <c:numCache>
                <c:formatCode>General</c:formatCode>
                <c:ptCount val="7"/>
                <c:pt idx="0">
                  <c:v>5.2</c:v>
                </c:pt>
                <c:pt idx="1">
                  <c:v>4.5</c:v>
                </c:pt>
                <c:pt idx="2">
                  <c:v>3.8</c:v>
                </c:pt>
                <c:pt idx="3">
                  <c:v>6.6</c:v>
                </c:pt>
                <c:pt idx="4">
                  <c:v>4.7</c:v>
                </c:pt>
                <c:pt idx="5">
                  <c:v>5.9</c:v>
                </c:pt>
                <c:pt idx="6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7334656"/>
        <c:axId val="188097088"/>
        <c:axId val="0"/>
      </c:bar3DChart>
      <c:catAx>
        <c:axId val="187334656"/>
        <c:scaling>
          <c:orientation val="minMax"/>
        </c:scaling>
        <c:delete val="0"/>
        <c:axPos val="b"/>
        <c:majorTickMark val="out"/>
        <c:minorTickMark val="none"/>
        <c:tickLblPos val="nextTo"/>
        <c:crossAx val="188097088"/>
        <c:crosses val="autoZero"/>
        <c:auto val="1"/>
        <c:lblAlgn val="ctr"/>
        <c:lblOffset val="100"/>
        <c:noMultiLvlLbl val="0"/>
      </c:catAx>
      <c:valAx>
        <c:axId val="188097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334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492896"/>
            <a:ext cx="6264696" cy="252028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rgbClr val="002060"/>
                </a:solidFill>
              </a:rPr>
              <a:t>Моніторинг навчальних досягнень здобувачів освіти І курсу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rgbClr val="002060"/>
                </a:solidFill>
              </a:rPr>
              <a:t>за результатами здобуття базової загальної середньої освіти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rgbClr val="002060"/>
                </a:solidFill>
              </a:rPr>
              <a:t>та вхідного контролю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rgbClr val="002060"/>
                </a:solidFill>
              </a:rPr>
              <a:t>(2023/2024 </a:t>
            </a:r>
            <a:r>
              <a:rPr lang="uk-UA" sz="3200" b="1" dirty="0" err="1" smtClean="0">
                <a:solidFill>
                  <a:srgbClr val="002060"/>
                </a:solidFill>
              </a:rPr>
              <a:t>н.р</a:t>
            </a:r>
            <a:r>
              <a:rPr lang="uk-UA" sz="3200" b="1" dirty="0" smtClean="0">
                <a:solidFill>
                  <a:srgbClr val="002060"/>
                </a:solidFill>
              </a:rPr>
              <a:t>.)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5" y="692697"/>
            <a:ext cx="5328593" cy="1152128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3200" dirty="0" err="1" smtClean="0"/>
              <a:t>Кельменецький</a:t>
            </a:r>
            <a:r>
              <a:rPr lang="uk-UA" sz="3200" dirty="0" smtClean="0"/>
              <a:t> </a:t>
            </a:r>
            <a:br>
              <a:rPr lang="uk-UA" sz="3200" dirty="0" smtClean="0"/>
            </a:br>
            <a:r>
              <a:rPr lang="uk-UA" sz="3200" dirty="0" smtClean="0"/>
              <a:t>професійний ліцей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8223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8009309"/>
              </p:ext>
            </p:extLst>
          </p:nvPr>
        </p:nvGraphicFramePr>
        <p:xfrm>
          <a:off x="755576" y="548680"/>
          <a:ext cx="784887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18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989360"/>
              </p:ext>
            </p:extLst>
          </p:nvPr>
        </p:nvGraphicFramePr>
        <p:xfrm>
          <a:off x="539552" y="548680"/>
          <a:ext cx="806489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09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997265"/>
              </p:ext>
            </p:extLst>
          </p:nvPr>
        </p:nvGraphicFramePr>
        <p:xfrm>
          <a:off x="395536" y="404664"/>
          <a:ext cx="849694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629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248732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14059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40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Кельменецький  професійний ліцей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Кельменецький  професійний ліцей</dc:title>
  <dc:creator>Smart</dc:creator>
  <cp:lastModifiedBy>Smart</cp:lastModifiedBy>
  <cp:revision>3</cp:revision>
  <dcterms:created xsi:type="dcterms:W3CDTF">2023-10-18T12:51:28Z</dcterms:created>
  <dcterms:modified xsi:type="dcterms:W3CDTF">2023-10-18T13:31:19Z</dcterms:modified>
</cp:coreProperties>
</file>